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gif" ContentType="image/gif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y="5143500" cx="9144000"/>
  <p:notesSz cx="6858000" cy="9144000"/>
  <p:embeddedFontLst>
    <p:embeddedFont>
      <p:font typeface="Proxima Nova"/>
      <p:regular r:id="rId52"/>
      <p:bold r:id="rId53"/>
      <p:italic r:id="rId54"/>
      <p:boldItalic r:id="rId55"/>
    </p:embeddedFont>
    <p:embeddedFont>
      <p:font typeface="Poppins"/>
      <p:regular r:id="rId56"/>
      <p:bold r:id="rId57"/>
      <p:italic r:id="rId58"/>
      <p:boldItalic r:id="rId59"/>
    </p:embeddedFont>
    <p:embeddedFont>
      <p:font typeface="Source Code Pro"/>
      <p:regular r:id="rId60"/>
      <p:bold r:id="rId61"/>
      <p:italic r:id="rId62"/>
      <p:boldItalic r:id="rId63"/>
    </p:embeddedFont>
    <p:embeddedFont>
      <p:font typeface="Alfa Slab One"/>
      <p:regular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44920ED-7C90-4E48-8036-8D10F0879401}">
  <a:tblStyle styleId="{F44920ED-7C90-4E48-8036-8D10F08794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34" Type="http://schemas.openxmlformats.org/officeDocument/2006/relationships/slide" Target="slides/slide28.xml"/><Relationship Id="rId63" Type="http://schemas.openxmlformats.org/officeDocument/2006/relationships/font" Target="fonts/SourceCodePro-boldItalic.fntdata"/><Relationship Id="rId21" Type="http://schemas.openxmlformats.org/officeDocument/2006/relationships/slide" Target="slides/slide15.xml"/><Relationship Id="rId50" Type="http://schemas.openxmlformats.org/officeDocument/2006/relationships/slide" Target="slides/slide44.xml"/><Relationship Id="rId55" Type="http://schemas.openxmlformats.org/officeDocument/2006/relationships/font" Target="fonts/ProximaNova-boldItalic.fntdata"/><Relationship Id="rId7" Type="http://schemas.openxmlformats.org/officeDocument/2006/relationships/slide" Target="slides/slide1.xml"/><Relationship Id="rId2" Type="http://schemas.openxmlformats.org/officeDocument/2006/relationships/viewProps" Target="viewProps.xml"/><Relationship Id="rId29" Type="http://schemas.openxmlformats.org/officeDocument/2006/relationships/slide" Target="slides/slide23.xml"/><Relationship Id="rId16" Type="http://schemas.openxmlformats.org/officeDocument/2006/relationships/slide" Target="slides/slide10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24" Type="http://schemas.openxmlformats.org/officeDocument/2006/relationships/slide" Target="slides/slide18.xml"/><Relationship Id="rId53" Type="http://schemas.openxmlformats.org/officeDocument/2006/relationships/font" Target="fonts/ProximaNova-bold.fntdata"/><Relationship Id="rId11" Type="http://schemas.openxmlformats.org/officeDocument/2006/relationships/slide" Target="slides/slide5.xml"/><Relationship Id="rId58" Type="http://schemas.openxmlformats.org/officeDocument/2006/relationships/font" Target="fonts/Poppins-italic.fntdata"/><Relationship Id="rId66" Type="http://schemas.openxmlformats.org/officeDocument/2006/relationships/customXml" Target="../customXml/item2.xml"/><Relationship Id="rId5" Type="http://schemas.openxmlformats.org/officeDocument/2006/relationships/slideMaster" Target="slideMasters/slideMaster1.xml"/><Relationship Id="rId61" Type="http://schemas.openxmlformats.org/officeDocument/2006/relationships/font" Target="fonts/SourceCodePro-bold.fntdata"/><Relationship Id="rId19" Type="http://schemas.openxmlformats.org/officeDocument/2006/relationships/slide" Target="slides/slide13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64" Type="http://schemas.openxmlformats.org/officeDocument/2006/relationships/font" Target="fonts/AlfaSlabOne-regular.fntdata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56" Type="http://schemas.openxmlformats.org/officeDocument/2006/relationships/font" Target="fonts/Poppins-regular.fntdata"/><Relationship Id="rId14" Type="http://schemas.openxmlformats.org/officeDocument/2006/relationships/slide" Target="slides/slide8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3" Type="http://schemas.openxmlformats.org/officeDocument/2006/relationships/presProps" Target="presProps.xml"/><Relationship Id="rId46" Type="http://schemas.openxmlformats.org/officeDocument/2006/relationships/slide" Target="slides/slide40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25" Type="http://schemas.openxmlformats.org/officeDocument/2006/relationships/slide" Target="slides/slide19.xml"/><Relationship Id="rId12" Type="http://schemas.openxmlformats.org/officeDocument/2006/relationships/slide" Target="slides/slide6.xml"/><Relationship Id="rId59" Type="http://schemas.openxmlformats.org/officeDocument/2006/relationships/font" Target="fonts/Poppins-boldItalic.fntdata"/><Relationship Id="rId17" Type="http://schemas.openxmlformats.org/officeDocument/2006/relationships/slide" Target="slides/slide11.xml"/><Relationship Id="rId67" Type="http://schemas.openxmlformats.org/officeDocument/2006/relationships/customXml" Target="../customXml/item3.xml"/><Relationship Id="rId41" Type="http://schemas.openxmlformats.org/officeDocument/2006/relationships/slide" Target="slides/slide35.xml"/><Relationship Id="rId62" Type="http://schemas.openxmlformats.org/officeDocument/2006/relationships/font" Target="fonts/SourceCodePro-italic.fntdata"/><Relationship Id="rId20" Type="http://schemas.openxmlformats.org/officeDocument/2006/relationships/slide" Target="slides/slide14.xml"/><Relationship Id="rId54" Type="http://schemas.openxmlformats.org/officeDocument/2006/relationships/font" Target="fonts/ProximaNova-italic.fntdata"/><Relationship Id="rId1" Type="http://schemas.openxmlformats.org/officeDocument/2006/relationships/theme" Target="theme/theme1.xml"/><Relationship Id="rId6" Type="http://schemas.openxmlformats.org/officeDocument/2006/relationships/notesMaster" Target="notesMasters/notesMaster1.xml"/><Relationship Id="rId49" Type="http://schemas.openxmlformats.org/officeDocument/2006/relationships/slide" Target="slides/slide43.xml"/><Relationship Id="rId36" Type="http://schemas.openxmlformats.org/officeDocument/2006/relationships/slide" Target="slides/slide30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57" Type="http://schemas.openxmlformats.org/officeDocument/2006/relationships/font" Target="fonts/Poppins-bold.fntdata"/><Relationship Id="rId15" Type="http://schemas.openxmlformats.org/officeDocument/2006/relationships/slide" Target="slides/slide9.xml"/><Relationship Id="rId44" Type="http://schemas.openxmlformats.org/officeDocument/2006/relationships/slide" Target="slides/slide38.xml"/><Relationship Id="rId31" Type="http://schemas.openxmlformats.org/officeDocument/2006/relationships/slide" Target="slides/slide25.xml"/><Relationship Id="rId60" Type="http://schemas.openxmlformats.org/officeDocument/2006/relationships/font" Target="fonts/SourceCodePro-regular.fntdata"/><Relationship Id="rId52" Type="http://schemas.openxmlformats.org/officeDocument/2006/relationships/font" Target="fonts/ProximaNova-regular.fntdata"/><Relationship Id="rId10" Type="http://schemas.openxmlformats.org/officeDocument/2006/relationships/slide" Target="slides/slide4.xml"/><Relationship Id="rId65" Type="http://schemas.openxmlformats.org/officeDocument/2006/relationships/customXml" Target="../customXml/item1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39" Type="http://schemas.openxmlformats.org/officeDocument/2006/relationships/slide" Target="slides/slide33.xml"/><Relationship Id="rId13" Type="http://schemas.openxmlformats.org/officeDocument/2006/relationships/slide" Target="slides/slide7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b4231778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b4231778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b4231778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b4231778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b42317784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b4231778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b42317784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b42317784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b4231778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b4231778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b4231778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b4231778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b4231778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b4231778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b4231778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b4231778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b4231778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b4231778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b42317784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b42317784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4231778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4231778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42317784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b42317784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b42317784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b4231778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b42317784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b42317784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b42317784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b42317784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b4231778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b4231778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b42317784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b42317784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b42317784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b42317784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b42317784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b42317784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b42317784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b42317784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b42317784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b42317784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4231778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4231778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b42317784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b42317784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b42317784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b42317784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b42317784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b42317784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b42317784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b42317784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b42317784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b42317784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b42317784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b42317784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b42317784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b42317784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b42317784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b42317784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b42317784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b42317784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b42317784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b42317784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4231778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b4231778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b42317784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b42317784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b42317784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b42317784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b42317784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b42317784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b42317784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b42317784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b42317784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b42317784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b42317784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b42317784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b4231778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b4231778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b4231778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b4231778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b4231778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b4231778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b4231778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b4231778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b42317784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b4231778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evelopers.google.com/web/tools/chrome-devtools/console/" TargetMode="External"/><Relationship Id="rId4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ecma-international.org/ecma-262/5.1/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developer.mozilla.org/en/JavaScript/Reference/Reserved_Words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Javascript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3.1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and Basic Programing Concepts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Tabs, Sliders, drop down menus</a:t>
            </a:r>
            <a:endParaRPr/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5" y="1102975"/>
            <a:ext cx="679284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Drawing and Animation</a:t>
            </a:r>
            <a:endParaRPr/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5988" y="1156700"/>
            <a:ext cx="649202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how do we use it?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add it straight into HTML</a:t>
            </a:r>
            <a:endParaRPr/>
          </a:p>
        </p:txBody>
      </p:sp>
      <p:sp>
        <p:nvSpPr>
          <p:cNvPr id="126" name="Google Shape;12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 </a:t>
            </a:r>
            <a:r>
              <a:rPr lang="en"/>
              <a:t>the</a:t>
            </a:r>
            <a:r>
              <a:rPr lang="en"/>
              <a:t> &lt;script&gt; tag to insert some JavaScript directly into </a:t>
            </a:r>
            <a:r>
              <a:rPr lang="en"/>
              <a:t>the</a:t>
            </a:r>
            <a:r>
              <a:rPr lang="en"/>
              <a:t> page. </a:t>
            </a:r>
            <a:r>
              <a:rPr lang="en"/>
              <a:t>The</a:t>
            </a:r>
            <a:r>
              <a:rPr lang="en"/>
              <a:t> browser knows that what is in side is code not content.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&lt;script&gt;</a:t>
            </a:r>
            <a:br>
              <a:rPr lang="en" sz="125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5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OUR CODE GOES IN HERE</a:t>
            </a:r>
            <a:br>
              <a:rPr lang="en" sz="125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5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&lt;/script&gt;</a:t>
            </a:r>
            <a:endParaRPr sz="1250">
              <a:solidFill>
                <a:srgbClr val="C8282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Just like with css, once the code gets a bit long we are probably best putting it in its own file: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5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&lt;script src=</a:t>
            </a:r>
            <a:r>
              <a:rPr lang="en" sz="125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"js/file.js"</a:t>
            </a:r>
            <a:r>
              <a:rPr lang="en" sz="1250">
                <a:solidFill>
                  <a:srgbClr val="C8282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&gt;&lt;/script&gt;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type="title"/>
          </p:nvPr>
        </p:nvSpPr>
        <p:spPr>
          <a:xfrm>
            <a:off x="265500" y="7241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</a:t>
            </a:r>
            <a:r>
              <a:rPr lang="en"/>
              <a:t> 3.1.1</a:t>
            </a:r>
            <a:endParaRPr/>
          </a:p>
        </p:txBody>
      </p:sp>
      <p:sp>
        <p:nvSpPr>
          <p:cNvPr id="132" name="Google Shape;132;p26"/>
          <p:cNvSpPr txBox="1"/>
          <p:nvPr>
            <p:ph idx="1" type="subTitle"/>
          </p:nvPr>
        </p:nvSpPr>
        <p:spPr>
          <a:xfrm>
            <a:off x="4731300" y="400125"/>
            <a:ext cx="4045200" cy="39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Create HTML Document</a:t>
            </a:r>
            <a:endParaRPr b="1" sz="1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Setup the HTML Document</a:t>
            </a:r>
            <a:endParaRPr b="1" sz="1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In between the body tags write &lt;h1&gt;My First JavaScript Program&lt;/h1&gt;</a:t>
            </a:r>
            <a:endParaRPr b="1" sz="1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Create a scripts folder to put your JavaScript</a:t>
            </a:r>
            <a:endParaRPr b="1" sz="1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Create a file in the scripts folder called task-3.1.1.js</a:t>
            </a:r>
            <a:endParaRPr b="1" sz="1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Connect task-3.1.1.html to the javascript file</a:t>
            </a:r>
            <a:endParaRPr b="1" sz="1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Add the code to the left to </a:t>
            </a:r>
            <a:r>
              <a:rPr b="1" lang="en" sz="1400">
                <a:solidFill>
                  <a:srgbClr val="FFFFFF"/>
                </a:solidFill>
              </a:rPr>
              <a:t>the</a:t>
            </a:r>
            <a:r>
              <a:rPr b="1" lang="en" sz="1400">
                <a:solidFill>
                  <a:srgbClr val="FFFFFF"/>
                </a:solidFill>
              </a:rPr>
              <a:t> JavaScript file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133" name="Google Shape;133;p26"/>
          <p:cNvSpPr txBox="1"/>
          <p:nvPr>
            <p:ph idx="2" type="body"/>
          </p:nvPr>
        </p:nvSpPr>
        <p:spPr>
          <a:xfrm>
            <a:off x="410975" y="3220600"/>
            <a:ext cx="3837000" cy="16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alert('Hello World!');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console.log('Secret message');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what’s happening?</a:t>
            </a:r>
            <a:endParaRPr/>
          </a:p>
        </p:txBody>
      </p:sp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tells </a:t>
            </a:r>
            <a:r>
              <a:rPr lang="en"/>
              <a:t>the</a:t>
            </a:r>
            <a:r>
              <a:rPr lang="en"/>
              <a:t> browser to pop up that alert box with the message inside.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But where’s </a:t>
            </a:r>
            <a:r>
              <a:rPr lang="en"/>
              <a:t>the</a:t>
            </a:r>
            <a:r>
              <a:rPr lang="en"/>
              <a:t> secret message?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Hint: Look for </a:t>
            </a:r>
            <a:r>
              <a:rPr lang="en">
                <a:solidFill>
                  <a:schemeClr val="accent2"/>
                </a:solidFill>
              </a:rPr>
              <a:t>the</a:t>
            </a:r>
            <a:r>
              <a:rPr lang="en">
                <a:solidFill>
                  <a:schemeClr val="accent2"/>
                </a:solidFill>
              </a:rPr>
              <a:t> console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</a:t>
            </a:r>
            <a:r>
              <a:rPr lang="en"/>
              <a:t>the</a:t>
            </a:r>
            <a:r>
              <a:rPr lang="en"/>
              <a:t> thing about computers</a:t>
            </a:r>
            <a:endParaRPr/>
          </a:p>
        </p:txBody>
      </p:sp>
      <p:sp>
        <p:nvSpPr>
          <p:cNvPr id="145" name="Google Shape;14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are GREAT at processing but rubbish at understanding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They need instructions to be really simple, and really clear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need to think like a programmer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 </a:t>
            </a:r>
            <a:r>
              <a:rPr lang="en"/>
              <a:t>everything</a:t>
            </a:r>
            <a:r>
              <a:rPr lang="en"/>
              <a:t> down step-by-step to tiny simple pieces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156" name="Google Shape;156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Human instruction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Draw a square on </a:t>
            </a:r>
            <a:r>
              <a:rPr lang="en"/>
              <a:t>the</a:t>
            </a:r>
            <a:r>
              <a:rPr lang="en"/>
              <a:t> whiteboard</a:t>
            </a:r>
            <a:endParaRPr/>
          </a:p>
        </p:txBody>
      </p:sp>
      <p:sp>
        <p:nvSpPr>
          <p:cNvPr id="157" name="Google Shape;157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Computer instruction</a:t>
            </a:r>
            <a:endParaRPr sz="24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 sz="1800">
                <a:solidFill>
                  <a:srgbClr val="53555C"/>
                </a:solidFill>
              </a:rPr>
              <a:t>Find a dry-wipe marker</a:t>
            </a:r>
            <a:endParaRPr sz="1800"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 sz="1800">
                <a:solidFill>
                  <a:srgbClr val="53555C"/>
                </a:solidFill>
              </a:rPr>
              <a:t>Approach </a:t>
            </a:r>
            <a:r>
              <a:rPr lang="en" sz="1800">
                <a:solidFill>
                  <a:srgbClr val="53555C"/>
                </a:solidFill>
              </a:rPr>
              <a:t>the</a:t>
            </a:r>
            <a:r>
              <a:rPr lang="en" sz="1800">
                <a:solidFill>
                  <a:srgbClr val="53555C"/>
                </a:solidFill>
              </a:rPr>
              <a:t> whiteboard</a:t>
            </a:r>
            <a:endParaRPr sz="1800"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 sz="1800">
                <a:solidFill>
                  <a:srgbClr val="53555C"/>
                </a:solidFill>
              </a:rPr>
              <a:t>Uncap the </a:t>
            </a:r>
            <a:r>
              <a:rPr lang="en" sz="1800">
                <a:solidFill>
                  <a:srgbClr val="53555C"/>
                </a:solidFill>
              </a:rPr>
              <a:t>dry-wipe</a:t>
            </a:r>
            <a:r>
              <a:rPr lang="en" sz="1800">
                <a:solidFill>
                  <a:srgbClr val="53555C"/>
                </a:solidFill>
              </a:rPr>
              <a:t> marker</a:t>
            </a:r>
            <a:endParaRPr sz="1800"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 sz="1800">
                <a:solidFill>
                  <a:srgbClr val="53555C"/>
                </a:solidFill>
              </a:rPr>
              <a:t>Hold the marker in your hand.</a:t>
            </a:r>
            <a:endParaRPr sz="1800"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 sz="1800">
                <a:solidFill>
                  <a:srgbClr val="53555C"/>
                </a:solidFill>
              </a:rPr>
              <a:t>Place the marker against the whiteboard.</a:t>
            </a:r>
            <a:endParaRPr sz="1800"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 sz="1800">
                <a:solidFill>
                  <a:srgbClr val="53555C"/>
                </a:solidFill>
              </a:rPr>
              <a:t>Move your hand 30cm to the right.</a:t>
            </a:r>
            <a:endParaRPr sz="1800"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 sz="1800">
                <a:solidFill>
                  <a:srgbClr val="53555C"/>
                </a:solidFill>
              </a:rPr>
              <a:t>Stop.</a:t>
            </a:r>
            <a:endParaRPr sz="1800"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 sz="1800">
                <a:solidFill>
                  <a:srgbClr val="53555C"/>
                </a:solidFill>
              </a:rPr>
              <a:t>Move your hand 30cm down...</a:t>
            </a:r>
            <a:endParaRPr sz="1800">
              <a:solidFill>
                <a:srgbClr val="53555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 txBox="1"/>
          <p:nvPr>
            <p:ph type="title"/>
          </p:nvPr>
        </p:nvSpPr>
        <p:spPr>
          <a:xfrm>
            <a:off x="311700" y="386775"/>
            <a:ext cx="8114400" cy="453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be irritating and difficult at first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is NOT Java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375" y="1800225"/>
            <a:ext cx="6191250" cy="15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 how does JavaScript work?</a:t>
            </a:r>
            <a:endParaRPr/>
          </a:p>
        </p:txBody>
      </p:sp>
      <p:sp>
        <p:nvSpPr>
          <p:cNvPr id="168" name="Google Shape;16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>
                <a:solidFill>
                  <a:srgbClr val="53555C"/>
                </a:solidFill>
              </a:rPr>
              <a:t>You visit a website with JavaScript code on it.</a:t>
            </a:r>
            <a:endParaRPr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>
                <a:solidFill>
                  <a:srgbClr val="53555C"/>
                </a:solidFill>
              </a:rPr>
              <a:t>Your browser (e.g. Chrome) reads the code line-by-line.</a:t>
            </a:r>
            <a:endParaRPr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>
                <a:solidFill>
                  <a:srgbClr val="53555C"/>
                </a:solidFill>
              </a:rPr>
              <a:t>The browser runs each line of code as it reads it.</a:t>
            </a:r>
            <a:endParaRPr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>
                <a:solidFill>
                  <a:srgbClr val="53555C"/>
                </a:solidFill>
              </a:rPr>
              <a:t>Based on these instructions, the browser performs calculations and changes the HTML and CSS on the page.</a:t>
            </a:r>
            <a:endParaRPr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AutoNum type="arabicPeriod"/>
            </a:pPr>
            <a:r>
              <a:rPr lang="en">
                <a:solidFill>
                  <a:srgbClr val="53555C"/>
                </a:solidFill>
              </a:rPr>
              <a:t>If the browser finds code it doesn't understand, it stops running and creates an error message.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Console</a:t>
            </a:r>
            <a:endParaRPr/>
          </a:p>
        </p:txBody>
      </p:sp>
      <p:sp>
        <p:nvSpPr>
          <p:cNvPr id="174" name="Google Shape;174;p33"/>
          <p:cNvSpPr txBox="1"/>
          <p:nvPr>
            <p:ph idx="1" type="body"/>
          </p:nvPr>
        </p:nvSpPr>
        <p:spPr>
          <a:xfrm>
            <a:off x="623400" y="4502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https://developers.google.com/web/tools/chrome-devtools/console/</a:t>
            </a:r>
            <a:r>
              <a:rPr lang="en"/>
              <a:t> </a:t>
            </a:r>
            <a:endParaRPr/>
          </a:p>
        </p:txBody>
      </p:sp>
      <p:pic>
        <p:nvPicPr>
          <p:cNvPr id="175" name="Google Shape;17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17725"/>
            <a:ext cx="7795947" cy="348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Statements</a:t>
            </a:r>
            <a:endParaRPr/>
          </a:p>
        </p:txBody>
      </p:sp>
      <p:sp>
        <p:nvSpPr>
          <p:cNvPr id="181" name="Google Shape;181;p34"/>
          <p:cNvSpPr txBox="1"/>
          <p:nvPr>
            <p:ph idx="1" type="body"/>
          </p:nvPr>
        </p:nvSpPr>
        <p:spPr>
          <a:xfrm>
            <a:off x="311700" y="1152475"/>
            <a:ext cx="85206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Each instruction in JavaScript is a ‘statement’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highlight>
                <a:srgbClr val="000000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82" name="Google Shape;182;p34"/>
          <p:cNvSpPr txBox="1"/>
          <p:nvPr/>
        </p:nvSpPr>
        <p:spPr>
          <a:xfrm>
            <a:off x="928275" y="1796575"/>
            <a:ext cx="6315300" cy="1856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lt1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console.log(</a:t>
            </a:r>
            <a:r>
              <a:rPr b="1" lang="en" sz="1800">
                <a:solidFill>
                  <a:srgbClr val="718C00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'Hello World!'</a:t>
            </a:r>
            <a:r>
              <a:rPr b="1" lang="en" sz="1800">
                <a:solidFill>
                  <a:schemeClr val="lt1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b="1" lang="en" sz="1800">
                <a:solidFill>
                  <a:schemeClr val="lt1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800">
                <a:solidFill>
                  <a:schemeClr val="lt1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console.log(</a:t>
            </a:r>
            <a:r>
              <a:rPr b="1" lang="en" sz="1800">
                <a:solidFill>
                  <a:srgbClr val="718C00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'I am learning JS'</a:t>
            </a:r>
            <a:r>
              <a:rPr b="1" lang="en" sz="1800">
                <a:solidFill>
                  <a:schemeClr val="lt1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b="1" lang="en" sz="1800">
                <a:solidFill>
                  <a:schemeClr val="lt1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800">
                <a:solidFill>
                  <a:schemeClr val="lt1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console.log(</a:t>
            </a:r>
            <a:r>
              <a:rPr b="1" lang="en" sz="1800">
                <a:solidFill>
                  <a:srgbClr val="718C00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'I am having SO MUCH fun'</a:t>
            </a:r>
            <a:r>
              <a:rPr b="1" lang="en" sz="1800">
                <a:solidFill>
                  <a:schemeClr val="lt1"/>
                </a:solidFill>
                <a:highlight>
                  <a:srgbClr val="00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Comments</a:t>
            </a:r>
            <a:endParaRPr/>
          </a:p>
        </p:txBody>
      </p:sp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311700" y="1152475"/>
            <a:ext cx="85206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Just like with HTML and CSS you can leave comments in your code. People can read them but computers will ignore them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189" name="Google Shape;189;p35"/>
          <p:cNvSpPr txBox="1"/>
          <p:nvPr/>
        </p:nvSpPr>
        <p:spPr>
          <a:xfrm>
            <a:off x="380575" y="2054350"/>
            <a:ext cx="7806600" cy="300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/*</a:t>
            </a:r>
            <a:b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Slash star like in CSS</a:t>
            </a:r>
            <a:b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Is used for hiding</a:t>
            </a:r>
            <a:b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multiple lines here</a:t>
            </a:r>
            <a:b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*/</a:t>
            </a:r>
            <a:br>
              <a:rPr b="1" lang="en" sz="1200">
                <a:solidFill>
                  <a:schemeClr val="lt1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b="1" lang="en" sz="1200">
                <a:solidFill>
                  <a:schemeClr val="lt1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console.log(</a:t>
            </a:r>
            <a:r>
              <a:rPr b="1" lang="en" sz="1200">
                <a:solidFill>
                  <a:srgbClr val="718C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'Hello World!'</a:t>
            </a:r>
            <a:r>
              <a:rPr b="1"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 </a:t>
            </a:r>
            <a:r>
              <a:rPr b="1" lang="en" sz="1200">
                <a:solidFill>
                  <a:srgbClr val="8E908C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Or make short one line comments with slash slash</a:t>
            </a:r>
            <a:endParaRPr sz="12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Seeing </a:t>
            </a:r>
            <a:r>
              <a:rPr lang="en"/>
              <a:t>the</a:t>
            </a:r>
            <a:r>
              <a:rPr lang="en"/>
              <a:t> results</a:t>
            </a:r>
            <a:endParaRPr/>
          </a:p>
        </p:txBody>
      </p:sp>
      <p:sp>
        <p:nvSpPr>
          <p:cNvPr id="195" name="Google Shape;19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  <a:latin typeface="Poppins"/>
                <a:ea typeface="Poppins"/>
                <a:cs typeface="Poppins"/>
                <a:sym typeface="Poppins"/>
              </a:rPr>
              <a:t>Open a popup box.</a:t>
            </a:r>
            <a:endParaRPr>
              <a:solidFill>
                <a:srgbClr val="53555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alert(</a:t>
            </a:r>
            <a:r>
              <a:rPr b="1"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'Hello World!'</a:t>
            </a: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b="1" lang="en">
                <a:solidFill>
                  <a:srgbClr val="FFFFFF"/>
                </a:solidFill>
                <a:highlight>
                  <a:srgbClr val="333333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endParaRPr b="1">
              <a:solidFill>
                <a:srgbClr val="FFFFFF"/>
              </a:solidFill>
              <a:highlight>
                <a:srgbClr val="33333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  <a:latin typeface="Poppins"/>
                <a:ea typeface="Poppins"/>
                <a:cs typeface="Poppins"/>
                <a:sym typeface="Poppins"/>
              </a:rPr>
              <a:t>Display a message in your console.</a:t>
            </a:r>
            <a:endParaRPr>
              <a:solidFill>
                <a:srgbClr val="53555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console.log(</a:t>
            </a:r>
            <a:r>
              <a:rPr b="1"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'Hello World!'</a:t>
            </a: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b="1" lang="en">
                <a:solidFill>
                  <a:srgbClr val="FFFFFF"/>
                </a:solidFill>
                <a:highlight>
                  <a:srgbClr val="333333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endParaRPr b="1">
              <a:solidFill>
                <a:srgbClr val="FFFFFF"/>
              </a:solidFill>
              <a:highlight>
                <a:srgbClr val="33333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  <a:latin typeface="Poppins"/>
                <a:ea typeface="Poppins"/>
                <a:cs typeface="Poppins"/>
                <a:sym typeface="Poppins"/>
              </a:rPr>
              <a:t>Add something to the page.</a:t>
            </a:r>
            <a:endParaRPr>
              <a:solidFill>
                <a:srgbClr val="53555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document.write(</a:t>
            </a:r>
            <a:r>
              <a:rPr b="1"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'Hello World!'</a:t>
            </a: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endParaRPr b="1"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3.1.2</a:t>
            </a:r>
            <a:endParaRPr/>
          </a:p>
        </p:txBody>
      </p:sp>
      <p:sp>
        <p:nvSpPr>
          <p:cNvPr id="201" name="Google Shape;201;p37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to codepen and experiment with </a:t>
            </a:r>
            <a:r>
              <a:rPr lang="en"/>
              <a:t>what</a:t>
            </a:r>
            <a:r>
              <a:rPr lang="en"/>
              <a:t> we have just learned</a:t>
            </a:r>
            <a:endParaRPr/>
          </a:p>
        </p:txBody>
      </p:sp>
      <p:sp>
        <p:nvSpPr>
          <p:cNvPr id="202" name="Google Shape;202;p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Add both types of comment to your JS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Print messages using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alert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console.log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document.write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a variable then?</a:t>
            </a:r>
            <a:endParaRPr/>
          </a:p>
        </p:txBody>
      </p:sp>
      <p:sp>
        <p:nvSpPr>
          <p:cNvPr id="213" name="Google Shape;213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variable is a named container to hold a value that might change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box for storing something that you might use later.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box has a name e.g. ‘teddy box’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 always contains teddy bears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</a:t>
            </a:r>
            <a:r>
              <a:rPr lang="en"/>
              <a:t>the</a:t>
            </a:r>
            <a:r>
              <a:rPr lang="en"/>
              <a:t> number of teddies inside can change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you add or remove teddies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You can also think of it like </a:t>
            </a:r>
            <a:r>
              <a:rPr lang="en"/>
              <a:t>the</a:t>
            </a:r>
            <a:r>
              <a:rPr lang="en"/>
              <a:t> way you use ‘x’ in algebra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Declaring a variable</a:t>
            </a:r>
            <a:endParaRPr/>
          </a:p>
        </p:txBody>
      </p:sp>
      <p:sp>
        <p:nvSpPr>
          <p:cNvPr id="219" name="Google Shape;219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To declare (create) a variable, just type the word </a:t>
            </a: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</a:rPr>
              <a:t>var</a:t>
            </a:r>
            <a:r>
              <a:rPr lang="en">
                <a:solidFill>
                  <a:srgbClr val="53555C"/>
                </a:solidFill>
              </a:rPr>
              <a:t> and the variable name.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numberOfKittens;</a:t>
            </a:r>
            <a:endParaRPr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It is a good idea to give your variable a starting value. This is called initializing the variable.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numberOfKittens = </a:t>
            </a:r>
            <a:r>
              <a:rPr lang="en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5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Values</a:t>
            </a:r>
            <a:endParaRPr/>
          </a:p>
        </p:txBody>
      </p:sp>
      <p:sp>
        <p:nvSpPr>
          <p:cNvPr id="225" name="Google Shape;225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53555C"/>
                </a:solidFill>
                <a:latin typeface="Arial"/>
                <a:ea typeface="Arial"/>
                <a:cs typeface="Arial"/>
                <a:sym typeface="Arial"/>
              </a:rPr>
              <a:t>When you first create a variable, it does not have a value </a:t>
            </a:r>
            <a:endParaRPr sz="2250">
              <a:solidFill>
                <a:srgbClr val="53555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53555C"/>
                </a:solidFill>
                <a:latin typeface="Arial"/>
                <a:ea typeface="Arial"/>
                <a:cs typeface="Arial"/>
                <a:sym typeface="Arial"/>
              </a:rPr>
              <a:t>(it is </a:t>
            </a:r>
            <a:r>
              <a:rPr b="1" lang="en" sz="2250">
                <a:solidFill>
                  <a:srgbClr val="FFFFFF"/>
                </a:solidFill>
                <a:highlight>
                  <a:srgbClr val="333333"/>
                </a:highlight>
                <a:latin typeface="Courier New"/>
                <a:ea typeface="Courier New"/>
                <a:cs typeface="Courier New"/>
                <a:sym typeface="Courier New"/>
              </a:rPr>
              <a:t>undefined</a:t>
            </a:r>
            <a:r>
              <a:rPr lang="en" sz="2250">
                <a:solidFill>
                  <a:srgbClr val="53555C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sz="2250">
              <a:solidFill>
                <a:srgbClr val="53555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t/>
            </a:r>
            <a:endParaRPr sz="2250">
              <a:solidFill>
                <a:srgbClr val="53555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Char char="●"/>
            </a:pPr>
            <a:r>
              <a:rPr lang="en" sz="2250">
                <a:solidFill>
                  <a:srgbClr val="53555C"/>
                </a:solidFill>
                <a:latin typeface="Arial"/>
                <a:ea typeface="Arial"/>
                <a:cs typeface="Arial"/>
                <a:sym typeface="Arial"/>
              </a:rPr>
              <a:t>You can set a value for a variable.</a:t>
            </a:r>
            <a:endParaRPr sz="2250">
              <a:solidFill>
                <a:srgbClr val="53555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Char char="●"/>
            </a:pPr>
            <a:r>
              <a:rPr lang="en" sz="2250">
                <a:solidFill>
                  <a:srgbClr val="53555C"/>
                </a:solidFill>
                <a:latin typeface="Arial"/>
                <a:ea typeface="Arial"/>
                <a:cs typeface="Arial"/>
                <a:sym typeface="Arial"/>
              </a:rPr>
              <a:t>Variables can hold different types of data.</a:t>
            </a:r>
            <a:endParaRPr sz="2250">
              <a:solidFill>
                <a:srgbClr val="53555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1475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Char char="●"/>
            </a:pPr>
            <a:r>
              <a:rPr lang="en" sz="2250">
                <a:solidFill>
                  <a:srgbClr val="53555C"/>
                </a:solidFill>
                <a:latin typeface="Arial"/>
                <a:ea typeface="Arial"/>
                <a:cs typeface="Arial"/>
                <a:sym typeface="Arial"/>
              </a:rPr>
              <a:t>The value of a variable can change over time.</a:t>
            </a:r>
            <a:endParaRPr sz="2250">
              <a:solidFill>
                <a:srgbClr val="53555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 is it?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a client side scripting language - it works in your browser rather than on </a:t>
            </a:r>
            <a:r>
              <a:rPr lang="en"/>
              <a:t>the</a:t>
            </a:r>
            <a:r>
              <a:rPr lang="en"/>
              <a:t> server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It works with HTML and CSS to create dynamic web pages sites and apps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rPr lang="en">
                <a:solidFill>
                  <a:srgbClr val="53555C"/>
                </a:solidFill>
              </a:rPr>
              <a:t>Created by Brendan Eich as "LiveScript" in 1995, which got renamed to "JavaScript"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rPr lang="en">
                <a:solidFill>
                  <a:srgbClr val="53555C"/>
                </a:solidFill>
              </a:rPr>
              <a:t>Standardized by the </a:t>
            </a:r>
            <a:r>
              <a:rPr b="1" lang="en">
                <a:solidFill>
                  <a:srgbClr val="53555C"/>
                </a:solidFill>
              </a:rPr>
              <a:t>ECMAScript</a:t>
            </a:r>
            <a:r>
              <a:rPr lang="en">
                <a:solidFill>
                  <a:srgbClr val="53555C"/>
                </a:solidFill>
              </a:rPr>
              <a:t> specifications. This class covers </a:t>
            </a:r>
            <a:r>
              <a:rPr lang="en" u="sng">
                <a:solidFill>
                  <a:srgbClr val="F05B6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ES5</a:t>
            </a:r>
            <a:r>
              <a:rPr lang="en">
                <a:solidFill>
                  <a:srgbClr val="53555C"/>
                </a:solidFill>
              </a:rPr>
              <a:t> (standardized in 2009)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t/>
            </a:r>
            <a:endParaRPr sz="2250">
              <a:solidFill>
                <a:srgbClr val="53555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 Variables</a:t>
            </a:r>
            <a:endParaRPr/>
          </a:p>
        </p:txBody>
      </p:sp>
      <p:sp>
        <p:nvSpPr>
          <p:cNvPr id="231" name="Google Shape;23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3555C"/>
                </a:solidFill>
              </a:rPr>
              <a:t>The variable name is </a:t>
            </a:r>
            <a:r>
              <a:rPr b="1" lang="en">
                <a:solidFill>
                  <a:srgbClr val="53555C"/>
                </a:solidFill>
              </a:rPr>
              <a:t>C</a:t>
            </a:r>
            <a:r>
              <a:rPr lang="en">
                <a:solidFill>
                  <a:srgbClr val="53555C"/>
                </a:solidFill>
              </a:rPr>
              <a:t>ase-</a:t>
            </a:r>
            <a:r>
              <a:rPr b="1" lang="en">
                <a:solidFill>
                  <a:srgbClr val="53555C"/>
                </a:solidFill>
              </a:rPr>
              <a:t>S</a:t>
            </a:r>
            <a:r>
              <a:rPr lang="en">
                <a:solidFill>
                  <a:srgbClr val="53555C"/>
                </a:solidFill>
              </a:rPr>
              <a:t>ensitive</a:t>
            </a:r>
            <a:endParaRPr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53555C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3555C"/>
                </a:solidFill>
              </a:rPr>
              <a:t>A new variable should have a </a:t>
            </a:r>
            <a:r>
              <a:rPr b="1" lang="en">
                <a:solidFill>
                  <a:srgbClr val="53555C"/>
                </a:solidFill>
              </a:rPr>
              <a:t>unique name</a:t>
            </a:r>
            <a:endParaRPr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53555C"/>
                </a:solidFill>
              </a:rPr>
              <a:t>Variable names need to start with a letter, dollar sign </a:t>
            </a: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</a:rPr>
              <a:t>$</a:t>
            </a:r>
            <a:r>
              <a:rPr lang="en">
                <a:solidFill>
                  <a:srgbClr val="53555C"/>
                </a:solidFill>
              </a:rPr>
              <a:t>, or underscore </a:t>
            </a: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</a:rPr>
              <a:t>_</a:t>
            </a:r>
            <a:endParaRPr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53555C"/>
                </a:solidFill>
              </a:rPr>
              <a:t>Avoid </a:t>
            </a:r>
            <a:r>
              <a:rPr lang="en" u="sng">
                <a:solidFill>
                  <a:srgbClr val="F05B6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reserved words</a:t>
            </a:r>
            <a:endParaRPr>
              <a:solidFill>
                <a:srgbClr val="53555C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53555C"/>
              </a:buClr>
              <a:buSzPts val="1800"/>
              <a:buChar char="●"/>
            </a:pPr>
            <a:r>
              <a:rPr lang="en">
                <a:solidFill>
                  <a:srgbClr val="53555C"/>
                </a:solidFill>
              </a:rPr>
              <a:t>Choose clarity and meaning for humans to read later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Variable</a:t>
            </a:r>
            <a:endParaRPr/>
          </a:p>
        </p:txBody>
      </p:sp>
      <p:sp>
        <p:nvSpPr>
          <p:cNvPr id="237" name="Google Shape;23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Once you have created a variable, you can use it in your code. Just type the name of the variable.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numberOfKittens = </a:t>
            </a:r>
            <a:r>
              <a:rPr lang="en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5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console.log(numberOfKittens);</a:t>
            </a:r>
            <a:endParaRPr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4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3.1.3</a:t>
            </a:r>
            <a:endParaRPr/>
          </a:p>
        </p:txBody>
      </p:sp>
      <p:sp>
        <p:nvSpPr>
          <p:cNvPr id="243" name="Google Shape;243;p44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in codepen</a:t>
            </a:r>
            <a:endParaRPr/>
          </a:p>
        </p:txBody>
      </p:sp>
      <p:sp>
        <p:nvSpPr>
          <p:cNvPr id="244" name="Google Shape;244;p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Create a variable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Give it a valid name and value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Display </a:t>
            </a:r>
            <a:r>
              <a:rPr lang="en"/>
              <a:t>the</a:t>
            </a:r>
            <a:r>
              <a:rPr lang="en"/>
              <a:t> value using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alert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console.log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document.write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Types</a:t>
            </a:r>
            <a:endParaRPr/>
          </a:p>
        </p:txBody>
      </p:sp>
      <p:sp>
        <p:nvSpPr>
          <p:cNvPr id="250" name="Google Shape;250;p4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rPr b="1" lang="en" sz="1800">
                <a:solidFill>
                  <a:srgbClr val="53555C"/>
                </a:solidFill>
              </a:rPr>
              <a:t>string</a:t>
            </a:r>
            <a:r>
              <a:rPr lang="en" sz="1800">
                <a:solidFill>
                  <a:srgbClr val="53555C"/>
                </a:solidFill>
              </a:rPr>
              <a:t> string of characters</a:t>
            </a:r>
            <a:endParaRPr sz="1800"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rPr lang="en" sz="1800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 sz="1800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userName = </a:t>
            </a:r>
            <a:r>
              <a:rPr lang="en" sz="1800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'Jack Pott'</a:t>
            </a:r>
            <a:r>
              <a:rPr lang="en" sz="1800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800"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rPr b="1" lang="en" sz="1800">
                <a:solidFill>
                  <a:srgbClr val="53555C"/>
                </a:solidFill>
              </a:rPr>
              <a:t>number</a:t>
            </a:r>
            <a:r>
              <a:rPr lang="en" sz="1800">
                <a:solidFill>
                  <a:srgbClr val="53555C"/>
                </a:solidFill>
              </a:rPr>
              <a:t> integer or floating point</a:t>
            </a:r>
            <a:endParaRPr sz="1800"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rPr lang="en" sz="1800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 sz="1800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myAge = </a:t>
            </a:r>
            <a:r>
              <a:rPr lang="en" sz="1800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21</a:t>
            </a:r>
            <a:r>
              <a:rPr lang="en" sz="1800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800"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rPr b="1" lang="en" sz="1800">
                <a:solidFill>
                  <a:srgbClr val="53555C"/>
                </a:solidFill>
              </a:rPr>
              <a:t>boolean</a:t>
            </a:r>
            <a:r>
              <a:rPr lang="en" sz="1800">
                <a:solidFill>
                  <a:srgbClr val="53555C"/>
                </a:solidFill>
              </a:rPr>
              <a:t> true or false</a:t>
            </a:r>
            <a:endParaRPr sz="1800"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rgbClr val="53555C"/>
              </a:buClr>
              <a:buSzPts val="2250"/>
              <a:buFont typeface="Arial"/>
              <a:buNone/>
            </a:pPr>
            <a:r>
              <a:rPr lang="en" sz="1800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 sz="1800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catsAreBest = </a:t>
            </a:r>
            <a:r>
              <a:rPr lang="en" sz="1800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true</a:t>
            </a:r>
            <a:r>
              <a:rPr lang="en" sz="1800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800"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51" name="Google Shape;251;p4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3555C"/>
                </a:solidFill>
              </a:rPr>
              <a:t>undefined</a:t>
            </a:r>
            <a:r>
              <a:rPr lang="en" sz="1800">
                <a:solidFill>
                  <a:srgbClr val="53555C"/>
                </a:solidFill>
              </a:rPr>
              <a:t> value (hasn't been defined)</a:t>
            </a:r>
            <a:endParaRPr sz="1800"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 sz="1800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favoriteThings;</a:t>
            </a:r>
            <a:endParaRPr sz="1800"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3555C"/>
                </a:solidFill>
              </a:rPr>
              <a:t>null</a:t>
            </a:r>
            <a:r>
              <a:rPr lang="en" sz="1800">
                <a:solidFill>
                  <a:srgbClr val="53555C"/>
                </a:solidFill>
              </a:rPr>
              <a:t> an explicitly empty value</a:t>
            </a:r>
            <a:endParaRPr sz="1800"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 sz="1800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goodPickupLines = </a:t>
            </a:r>
            <a:r>
              <a:rPr lang="en" sz="1800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null</a:t>
            </a:r>
            <a:r>
              <a:rPr lang="en" sz="1800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 sz="1800"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Numbers in Variables</a:t>
            </a:r>
            <a:endParaRPr/>
          </a:p>
        </p:txBody>
      </p:sp>
      <p:sp>
        <p:nvSpPr>
          <p:cNvPr id="257" name="Google Shape;257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Variables can be numbers, either integers or floats (decimals).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numberOfKittens = </a:t>
            </a:r>
            <a:r>
              <a:rPr lang="en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5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cutenessRating = </a:t>
            </a:r>
            <a:r>
              <a:rPr lang="en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9.6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b="1" lang="en">
                <a:solidFill>
                  <a:srgbClr val="FFFFFF"/>
                </a:solidFill>
                <a:highlight>
                  <a:srgbClr val="333333"/>
                </a:highlight>
              </a:rPr>
            </a:br>
            <a:endParaRPr b="1">
              <a:solidFill>
                <a:srgbClr val="FFFFFF"/>
              </a:solidFill>
              <a:highlight>
                <a:srgbClr val="333333"/>
              </a:highlight>
            </a:endParaRPr>
          </a:p>
          <a:p>
            <a:pPr indent="0" lvl="0" marL="0" rtl="0" algn="ctr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JavaScript automatically converts integers to floats</a:t>
            </a:r>
            <a:endParaRPr>
              <a:solidFill>
                <a:srgbClr val="53555C"/>
              </a:solidFill>
            </a:endParaRPr>
          </a:p>
          <a:p>
            <a:pPr indent="0" lvl="0" marL="0" rtl="0" algn="ctr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</a:rPr>
              <a:t>NaN</a:t>
            </a:r>
            <a:r>
              <a:rPr lang="en">
                <a:solidFill>
                  <a:srgbClr val="53555C"/>
                </a:solidFill>
              </a:rPr>
              <a:t> = Not-A-Number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Arithmetic</a:t>
            </a:r>
            <a:r>
              <a:rPr lang="en"/>
              <a:t> Operators</a:t>
            </a:r>
            <a:endParaRPr/>
          </a:p>
        </p:txBody>
      </p:sp>
      <p:sp>
        <p:nvSpPr>
          <p:cNvPr id="263" name="Google Shape;263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Once we have numbers in variables we can do some sums with them...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numberOfKittens = </a:t>
            </a:r>
            <a:r>
              <a:rPr lang="en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5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numberOfPuppies = </a:t>
            </a:r>
            <a:r>
              <a:rPr lang="en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4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numberOfAnimals = numberOfKittens + numberOfPuppies;</a:t>
            </a:r>
            <a:endParaRPr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Arithmetic Operators</a:t>
            </a:r>
            <a:endParaRPr/>
          </a:p>
        </p:txBody>
      </p:sp>
      <p:graphicFrame>
        <p:nvGraphicFramePr>
          <p:cNvPr id="269" name="Google Shape;269;p48"/>
          <p:cNvGraphicFramePr/>
          <p:nvPr/>
        </p:nvGraphicFramePr>
        <p:xfrm>
          <a:off x="952500" y="1219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{F44920ED-7C90-4E48-8036-8D10F0879401}</a:tableStyleId>
              </a:tblPr>
              <a:tblGrid>
                <a:gridCol w="1272975"/>
                <a:gridCol w="2256975"/>
                <a:gridCol w="37090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Example</a:t>
                      </a:r>
                      <a:endParaRPr sz="1800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Name</a:t>
                      </a:r>
                      <a:endParaRPr sz="1800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Result</a:t>
                      </a:r>
                      <a:endParaRPr sz="1800">
                        <a:solidFill>
                          <a:srgbClr val="FFFFFF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-a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333333"/>
                        </a:highlight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Negation</a:t>
                      </a:r>
                      <a:endParaRPr sz="1800">
                        <a:solidFill>
                          <a:srgbClr val="53555C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Opposite of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1800">
                        <a:solidFill>
                          <a:srgbClr val="53555C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a + b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333333"/>
                        </a:highlight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Addition</a:t>
                      </a:r>
                      <a:endParaRPr sz="1800">
                        <a:solidFill>
                          <a:srgbClr val="53555C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Sum of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and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</a:t>
                      </a:r>
                      <a:endParaRPr sz="1800">
                        <a:solidFill>
                          <a:srgbClr val="53555C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a - b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333333"/>
                        </a:highlight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Subtraction</a:t>
                      </a:r>
                      <a:endParaRPr sz="1800">
                        <a:solidFill>
                          <a:srgbClr val="53555C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Difference of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and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</a:t>
                      </a:r>
                      <a:endParaRPr sz="1800">
                        <a:solidFill>
                          <a:schemeClr val="accent4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a * b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333333"/>
                        </a:highlight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Multiplication</a:t>
                      </a:r>
                      <a:endParaRPr sz="1800">
                        <a:solidFill>
                          <a:srgbClr val="53555C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Product of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and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</a:t>
                      </a:r>
                      <a:endParaRPr sz="1800">
                        <a:solidFill>
                          <a:schemeClr val="accent4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a / b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333333"/>
                        </a:highlight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Division</a:t>
                      </a:r>
                      <a:endParaRPr sz="1800">
                        <a:solidFill>
                          <a:srgbClr val="53555C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Quotient of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and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</a:t>
                      </a:r>
                      <a:endParaRPr sz="1800">
                        <a:solidFill>
                          <a:schemeClr val="accent4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a % b</a:t>
                      </a:r>
                      <a:endParaRPr sz="1800">
                        <a:solidFill>
                          <a:srgbClr val="FFFFFF"/>
                        </a:solidFill>
                        <a:highlight>
                          <a:srgbClr val="333333"/>
                        </a:highlight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Modulus</a:t>
                      </a:r>
                      <a:endParaRPr sz="1800">
                        <a:solidFill>
                          <a:srgbClr val="53555C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Remainder of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r>
                        <a:rPr lang="en" sz="1800">
                          <a:solidFill>
                            <a:srgbClr val="53555C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divided by </a:t>
                      </a:r>
                      <a:r>
                        <a:rPr b="1" lang="en" sz="1800">
                          <a:solidFill>
                            <a:schemeClr val="accent4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</a:t>
                      </a:r>
                      <a:endParaRPr sz="1800">
                        <a:solidFill>
                          <a:schemeClr val="accent4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857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3.1.4</a:t>
            </a:r>
            <a:endParaRPr/>
          </a:p>
        </p:txBody>
      </p:sp>
      <p:sp>
        <p:nvSpPr>
          <p:cNvPr id="275" name="Google Shape;275;p4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in codepen - Let’s have JS do some sums</a:t>
            </a:r>
            <a:endParaRPr/>
          </a:p>
        </p:txBody>
      </p:sp>
      <p:sp>
        <p:nvSpPr>
          <p:cNvPr id="276" name="Google Shape;276;p4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Create two variables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Give them valid names and values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Try out some different </a:t>
            </a:r>
            <a:r>
              <a:rPr lang="en"/>
              <a:t>arithmetic</a:t>
            </a:r>
            <a:r>
              <a:rPr lang="en"/>
              <a:t> operators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Display the value using any method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Strings</a:t>
            </a:r>
            <a:endParaRPr/>
          </a:p>
        </p:txBody>
      </p:sp>
      <p:sp>
        <p:nvSpPr>
          <p:cNvPr id="282" name="Google Shape;282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Variables can be strings (groups of characters). You put your string in single or double quotes.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kittensName = 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'Fluffy'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endParaRPr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If you want to use a quote in your string, you'll need to </a:t>
            </a:r>
            <a:r>
              <a:rPr b="1" lang="en">
                <a:solidFill>
                  <a:srgbClr val="53555C"/>
                </a:solidFill>
              </a:rPr>
              <a:t>escape</a:t>
            </a:r>
            <a:r>
              <a:rPr lang="en">
                <a:solidFill>
                  <a:srgbClr val="53555C"/>
                </a:solidFill>
              </a:rPr>
              <a:t> it with a backslash.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console.log(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'I\'d like to use an apostrophe'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endParaRPr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1"/>
          <p:cNvSpPr txBox="1"/>
          <p:nvPr>
            <p:ph type="title"/>
          </p:nvPr>
        </p:nvSpPr>
        <p:spPr>
          <a:xfrm>
            <a:off x="311700" y="47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 Operators</a:t>
            </a:r>
            <a:endParaRPr/>
          </a:p>
        </p:txBody>
      </p:sp>
      <p:sp>
        <p:nvSpPr>
          <p:cNvPr id="288" name="Google Shape;288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You can put strings together with a </a:t>
            </a: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</a:rPr>
              <a:t>+</a:t>
            </a:r>
            <a:r>
              <a:rPr lang="en">
                <a:solidFill>
                  <a:srgbClr val="53555C"/>
                </a:solidFill>
              </a:rPr>
              <a:t>, the concatenation operator.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kittensName = 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'Fluffy 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fullName = kittensName + 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'McDougle'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console.log(fullName); </a:t>
            </a:r>
            <a:r>
              <a:rPr lang="en">
                <a:solidFill>
                  <a:srgbClr val="8E908C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// Outputs 'Fluffy McDougle'</a:t>
            </a:r>
            <a:endParaRPr>
              <a:solidFill>
                <a:srgbClr val="8E908C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It l</a:t>
            </a:r>
            <a:r>
              <a:rPr lang="en" sz="3600">
                <a:solidFill>
                  <a:srgbClr val="FFFFFF"/>
                </a:solidFill>
              </a:rPr>
              <a:t>ets you build dynamic web pages that respond to input from users.</a:t>
            </a:r>
            <a:endParaRPr sz="3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title"/>
          </p:nvPr>
        </p:nvSpPr>
        <p:spPr>
          <a:xfrm>
            <a:off x="311700" y="47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 Operators</a:t>
            </a:r>
            <a:endParaRPr/>
          </a:p>
        </p:txBody>
      </p:sp>
      <p:sp>
        <p:nvSpPr>
          <p:cNvPr id="294" name="Google Shape;294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You can also use </a:t>
            </a:r>
            <a:r>
              <a:rPr b="1" lang="en">
                <a:solidFill>
                  <a:srgbClr val="FFFFFF"/>
                </a:solidFill>
                <a:highlight>
                  <a:srgbClr val="333333"/>
                </a:highlight>
              </a:rPr>
              <a:t>+=</a:t>
            </a:r>
            <a:r>
              <a:rPr lang="en">
                <a:solidFill>
                  <a:srgbClr val="53555C"/>
                </a:solidFill>
              </a:rPr>
              <a:t> to add things to the end of a string.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kittensName = 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'Admiral 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kittensName += 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'Snuggles'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console.log(kittensName); </a:t>
            </a:r>
            <a:r>
              <a:rPr lang="en">
                <a:solidFill>
                  <a:srgbClr val="8E908C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// Outputs 'Admiral Snuggles'</a:t>
            </a:r>
            <a:endParaRPr>
              <a:solidFill>
                <a:srgbClr val="8E908C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53555C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Concatenate 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4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3.1.5</a:t>
            </a:r>
            <a:endParaRPr/>
          </a:p>
        </p:txBody>
      </p:sp>
      <p:sp>
        <p:nvSpPr>
          <p:cNvPr id="305" name="Google Shape;305;p54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et’s concatenate some stuff</a:t>
            </a:r>
            <a:endParaRPr/>
          </a:p>
        </p:txBody>
      </p:sp>
      <p:sp>
        <p:nvSpPr>
          <p:cNvPr id="306" name="Google Shape;306;p5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Create two variables a first name and a last name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Put them together to output a full name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Don’t forget to display </a:t>
            </a:r>
            <a:r>
              <a:rPr lang="en"/>
              <a:t>the</a:t>
            </a:r>
            <a:r>
              <a:rPr lang="en"/>
              <a:t> result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Combining Strings and Numbers</a:t>
            </a:r>
            <a:endParaRPr/>
          </a:p>
        </p:txBody>
      </p:sp>
      <p:sp>
        <p:nvSpPr>
          <p:cNvPr id="312" name="Google Shape;312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3555C"/>
                </a:solidFill>
              </a:rPr>
              <a:t>You can use concatenation to mix strings and numbers. When you do this, JavaScript will treat the number like a string.</a:t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3555C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numberOfFruit = </a:t>
            </a:r>
            <a:r>
              <a:rPr lang="en">
                <a:solidFill>
                  <a:srgbClr val="F5871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6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typeOfFruit = 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'bananas'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8959A8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var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allTheFruit = 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'I have 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+ numberOfFruit + 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 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+ typeOfFruit + </a:t>
            </a:r>
            <a:r>
              <a:rPr lang="en">
                <a:solidFill>
                  <a:srgbClr val="718C00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'!'</a:t>
            </a: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>
                <a:solidFill>
                  <a:srgbClr val="FFFFFF"/>
                </a:solidFill>
                <a:highlight>
                  <a:srgbClr val="333333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console.log(allTheFruit);</a:t>
            </a:r>
            <a:endParaRPr>
              <a:solidFill>
                <a:srgbClr val="FFFFFF"/>
              </a:solidFill>
              <a:highlight>
                <a:srgbClr val="333333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6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away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3.1.6</a:t>
            </a:r>
            <a:endParaRPr/>
          </a:p>
        </p:txBody>
      </p:sp>
      <p:sp>
        <p:nvSpPr>
          <p:cNvPr id="318" name="Google Shape;318;p56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e’ll make a program to calculate a tip </a:t>
            </a:r>
            <a:endParaRPr/>
          </a:p>
        </p:txBody>
      </p:sp>
      <p:sp>
        <p:nvSpPr>
          <p:cNvPr id="319" name="Google Shape;319;p56"/>
          <p:cNvSpPr txBox="1"/>
          <p:nvPr>
            <p:ph idx="2" type="body"/>
          </p:nvPr>
        </p:nvSpPr>
        <p:spPr>
          <a:xfrm>
            <a:off x="4939500" y="400350"/>
            <a:ext cx="3837000" cy="401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Create variables for the pre-tip total and the tip percentage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Calculate the new total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Output a </a:t>
            </a:r>
            <a:r>
              <a:rPr lang="en"/>
              <a:t>sentence</a:t>
            </a:r>
            <a:r>
              <a:rPr lang="en"/>
              <a:t> to </a:t>
            </a:r>
            <a:r>
              <a:rPr lang="en"/>
              <a:t>the</a:t>
            </a:r>
            <a:r>
              <a:rPr lang="en"/>
              <a:t> page - something like: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Your total bill, with tip, is £35.45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BONUS POINTS: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</a:t>
            </a:r>
            <a:r>
              <a:rPr lang="en">
                <a:highlight>
                  <a:srgbClr val="333333"/>
                </a:highlight>
              </a:rPr>
              <a:t>toFixed()</a:t>
            </a:r>
            <a:r>
              <a:rPr lang="en"/>
              <a:t> to round the output to 2 decimal places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Display the tip amount in </a:t>
            </a:r>
            <a:r>
              <a:rPr lang="en"/>
              <a:t>the</a:t>
            </a:r>
            <a:r>
              <a:rPr lang="en"/>
              <a:t> output as well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7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just wrote a program in JS</a:t>
            </a:r>
            <a:endParaRPr/>
          </a:p>
        </p:txBody>
      </p:sp>
      <p:pic>
        <p:nvPicPr>
          <p:cNvPr id="325" name="Google Shape;32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0525" y="396000"/>
            <a:ext cx="3922943" cy="217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 can JavaScript do?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example...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Light boxes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9975" y="1076100"/>
            <a:ext cx="508404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on web apps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488" y="1017725"/>
            <a:ext cx="5203028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 users and hold data with cookies</a:t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188" y="1170125"/>
            <a:ext cx="5487626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elements of web pages</a:t>
            </a:r>
            <a:endParaRPr/>
          </a:p>
        </p:txBody>
      </p:sp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7350" y="1170125"/>
            <a:ext cx="2149297" cy="382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E4B80B360C5B4B9916BA06BEDE610D" ma:contentTypeVersion="6" ma:contentTypeDescription="Create a new document." ma:contentTypeScope="" ma:versionID="3077ffb9676d47a5a962457d88ed4f34">
  <xsd:schema xmlns:xsd="http://www.w3.org/2001/XMLSchema" xmlns:xs="http://www.w3.org/2001/XMLSchema" xmlns:p="http://schemas.microsoft.com/office/2006/metadata/properties" xmlns:ns2="27bb9539-dfb3-40e8-9474-a751d962fafa" targetNamespace="http://schemas.microsoft.com/office/2006/metadata/properties" ma:root="true" ma:fieldsID="a72e0e5196ffda39c2430609d75c351a" ns2:_="">
    <xsd:import namespace="27bb9539-dfb3-40e8-9474-a751d962fa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bb9539-dfb3-40e8-9474-a751d962fa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D7BFD38-AB64-49CD-ABC3-22177D9D43B6}"/>
</file>

<file path=customXml/itemProps2.xml><?xml version="1.0" encoding="utf-8"?>
<ds:datastoreItem xmlns:ds="http://schemas.openxmlformats.org/officeDocument/2006/customXml" ds:itemID="{1786E3CB-C8F3-461D-81B6-935706187D48}"/>
</file>

<file path=customXml/itemProps3.xml><?xml version="1.0" encoding="utf-8"?>
<ds:datastoreItem xmlns:ds="http://schemas.openxmlformats.org/officeDocument/2006/customXml" ds:itemID="{CF2878FB-9A4D-4956-BEC3-4BF815A53D18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0x01010038E4B80B360C5B4B9916BA06BEDE610D</vt:lpwstr>
  </property>
</Properties>
</file>